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8"/>
    <p:restoredTop sz="94679"/>
  </p:normalViewPr>
  <p:slideViewPr>
    <p:cSldViewPr snapToGrid="0" snapToObjects="1">
      <p:cViewPr varScale="1">
        <p:scale>
          <a:sx n="216" d="100"/>
          <a:sy n="216" d="100"/>
        </p:scale>
        <p:origin x="1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0CF585-D703-544C-AC46-7046640219C9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1CE2E-0242-3941-969F-AE06BC583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46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01CE2E-0242-3941-969F-AE06BC5836F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167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01CE2E-0242-3941-969F-AE06BC5836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54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01CE2E-0242-3941-969F-AE06BC5836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49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01CE2E-0242-3941-969F-AE06BC5836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31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79375-DF2A-D64D-92E4-AE5BA4BDB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D6315-5E13-D747-8E65-1DAD5FD43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26E6A-7C1C-C54B-8CC5-DA67F3D8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574AE-510F-F14A-8A9E-065838DAF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3D4B85-49AC-824B-A7DB-E666B5880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99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23D85-A6BC-014C-B060-CB1E45D1F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A1CDA-1A95-CB49-8837-F03E88B54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B3A9-D311-6A4F-A4AC-D5B4375FE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8C56B-592B-214B-A255-178EC1F87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468AE-A24A-0A43-879F-521BF5FB5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992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ACF0D2-7CB4-3742-BFB0-E4CCC7A0FC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14D0D-B07E-AC47-AF5E-9CAD5C273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224F0-0E85-CB46-82E3-BB4524833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FDD68-47BF-3B46-B24B-9F9CF3F9E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F5A4BA-2894-E843-A5F9-BDF0A80BF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46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25863-FC87-9544-B496-A5E4F86D6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41482-35A9-2E4B-9933-D8DE93EDA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787BE-BD0D-104E-ABCA-B60BF921D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5D72B-38CA-524F-8AB3-A94017B1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4CA307-E29D-8747-8505-1869EB01E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90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F51-FDD9-FA4F-8CE6-5F42442BB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45A62-2346-AD43-BC51-AE96B634EB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B2CEC-484B-354E-B0BF-08FA3A3E8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11D60-9511-B441-9CA2-4F54FEFF5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530D2-E990-6C45-B886-2ECA162E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59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B7208-1506-0F4D-B897-998AD1022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54CAB7-ADBF-8146-AD3D-49948630C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7A967-6811-FF48-BDCA-900CF4641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A133B-D758-DE45-A922-1F4CDB813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7DDD3-5BFA-C24E-96C3-6D0E2AC73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18A9B-5F26-1547-BFA9-1A847644F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46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5547-EC9D-FA44-AECF-6F9FB08FA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A6176-B3CC-6947-9B08-9DF27F391E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8D70A-DCF7-A944-9CCD-B0C6F3AC6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66175A-D9CB-5A48-81C1-8179ABE020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43ABD-9F11-724D-82FF-84A752CC5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DF3260-FA37-BC45-B41F-A195D0113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1A0111-88E6-5A46-A93A-4A8A4511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F78FDB-E6F8-9543-B9EB-FDE384519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57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9C2EC-7822-B842-8AEF-366C1D841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1E47A6-A229-C542-ACDE-323F0F199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979CB0-974C-0A48-A3A3-EE3A0784D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999D4C-AD08-C14D-8978-293A39B93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59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3168C0-E3B3-9B46-B114-BC9C9E149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3C86C0-BB4D-5848-AF5D-3CF0AE5D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6FBCEF-3DED-C949-BE78-4846624F2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27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D4698-03D0-3B43-AB4A-6BF5E5B18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4FE7A-C9A9-8742-8BA8-9D341A883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C57B6-ACE4-6A49-851F-196638CFD9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D2E63-D99D-8B46-96E0-2DE4D3940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D757F-163F-804B-BFDD-6CA19DC4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4DA29-7E94-2547-A954-D42C9F80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7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6C9A5-7E3D-0A4E-8851-E2DC1DB04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F77F29-F3F3-8246-A290-04CD4CDE5D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6469D-1370-304F-B6FD-CE0D29B2D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A24FF-79CB-4044-A536-41176F234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06636-4BF3-8E46-A1EE-A13D9E172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E3691-44C1-854E-8019-717CED7F4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83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AE1CBF-4B60-0D4F-99D2-707159B7C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1E982-5659-C94A-81CB-981DD50D9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0C21F-8EB7-A547-98B9-A3E6F0A6E1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EFAF7-B678-EB4C-98FA-267C984F6668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60117-23C0-D14B-B9EF-35E7DD0619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97233-0807-1540-8123-DA01EC900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C2F7E-3DEA-5245-B278-A87D10430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78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job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linkedin.com/job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linkedin.com/jobs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B24E33B-559A-BE45-8CA4-5AC16FB7D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77866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324B60-5CD0-CC43-A860-162185AFEFEA}"/>
              </a:ext>
            </a:extLst>
          </p:cNvPr>
          <p:cNvSpPr/>
          <p:nvPr/>
        </p:nvSpPr>
        <p:spPr>
          <a:xfrm>
            <a:off x="7983020" y="326877"/>
            <a:ext cx="4166759" cy="11387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40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Analytics Suggests:</a:t>
            </a:r>
          </a:p>
          <a:p>
            <a:r>
              <a:rPr lang="en-US" sz="2800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How to get hired?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235998-6AE3-EF40-AD2F-3628AFEA4772}"/>
              </a:ext>
            </a:extLst>
          </p:cNvPr>
          <p:cNvSpPr txBox="1"/>
          <p:nvPr/>
        </p:nvSpPr>
        <p:spPr>
          <a:xfrm>
            <a:off x="9345940" y="6012929"/>
            <a:ext cx="272915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 dirty="0"/>
              <a:t>Persuasive Presentation</a:t>
            </a:r>
          </a:p>
          <a:p>
            <a:pPr algn="r"/>
            <a:r>
              <a:rPr lang="en-US" sz="1050" dirty="0"/>
              <a:t>Priyanka Nagpal</a:t>
            </a:r>
          </a:p>
          <a:p>
            <a:pPr algn="r"/>
            <a:r>
              <a:rPr lang="en-US" sz="1050" dirty="0"/>
              <a:t>PN2357</a:t>
            </a:r>
          </a:p>
        </p:txBody>
      </p:sp>
    </p:spTree>
    <p:extLst>
      <p:ext uri="{BB962C8B-B14F-4D97-AF65-F5344CB8AC3E}">
        <p14:creationId xmlns:p14="http://schemas.microsoft.com/office/powerpoint/2010/main" val="1715369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BFA6825-3DAD-9441-B64A-E5C27F339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25486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5397DE-7F5C-FB4F-81A6-1CBF2487BE13}"/>
              </a:ext>
            </a:extLst>
          </p:cNvPr>
          <p:cNvSpPr txBox="1"/>
          <p:nvPr/>
        </p:nvSpPr>
        <p:spPr>
          <a:xfrm>
            <a:off x="749218" y="1285103"/>
            <a:ext cx="303226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FC8A3-0D88-8B4E-AA5F-3BD13C179B6F}"/>
              </a:ext>
            </a:extLst>
          </p:cNvPr>
          <p:cNvSpPr txBox="1"/>
          <p:nvPr/>
        </p:nvSpPr>
        <p:spPr>
          <a:xfrm>
            <a:off x="312403" y="777273"/>
            <a:ext cx="53580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10641 Jobs         2344 Companies</a:t>
            </a:r>
          </a:p>
          <a:p>
            <a:pPr algn="ctr"/>
            <a:r>
              <a:rPr lang="en-US" sz="28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50 States        24 types of skillsets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07FF41-45CA-EB47-9819-E1E3E2989567}"/>
              </a:ext>
            </a:extLst>
          </p:cNvPr>
          <p:cNvSpPr txBox="1"/>
          <p:nvPr/>
        </p:nvSpPr>
        <p:spPr>
          <a:xfrm>
            <a:off x="5670468" y="5082639"/>
            <a:ext cx="56674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i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“Data Scientists &amp; Data Analysts are need of the hour”</a:t>
            </a:r>
          </a:p>
        </p:txBody>
      </p:sp>
    </p:spTree>
    <p:extLst>
      <p:ext uri="{BB962C8B-B14F-4D97-AF65-F5344CB8AC3E}">
        <p14:creationId xmlns:p14="http://schemas.microsoft.com/office/powerpoint/2010/main" val="3124709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697324-F194-AB4B-83BB-2F1983E016EE}"/>
              </a:ext>
            </a:extLst>
          </p:cNvPr>
          <p:cNvSpPr txBox="1"/>
          <p:nvPr/>
        </p:nvSpPr>
        <p:spPr>
          <a:xfrm>
            <a:off x="7101803" y="739349"/>
            <a:ext cx="46461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Choose data source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Plenty of open live data sources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10,641</a:t>
            </a:r>
            <a:r>
              <a:rPr lang="en-US" dirty="0"/>
              <a:t> jobs data was scraped from LinkedIn for this analysis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Most Relevant Questions: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 Hirers for Data Scientists &amp; Data Analysts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Locations for such jobs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Skillset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999F4A-696C-3F46-9EE1-42540F907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20930" cy="683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75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36820D9-A4B9-E547-A92F-942E6CE74F11}"/>
              </a:ext>
            </a:extLst>
          </p:cNvPr>
          <p:cNvSpPr/>
          <p:nvPr/>
        </p:nvSpPr>
        <p:spPr>
          <a:xfrm>
            <a:off x="1524982" y="167365"/>
            <a:ext cx="8329889" cy="47194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BCD45FC-8D6A-FD4C-839A-82E6451EF46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5395" r="5395"/>
          <a:stretch>
            <a:fillRect/>
          </a:stretch>
        </p:blipFill>
        <p:spPr>
          <a:xfrm>
            <a:off x="867205" y="726254"/>
            <a:ext cx="9645445" cy="6066853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DE4B26D-2EAF-0A4E-A4D4-D9860873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350" y="135685"/>
            <a:ext cx="7694725" cy="47195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60% Jobs are for Data Scientists &amp; Data Analysts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E084CC9-7F36-504E-B89A-6662286FD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9461" y="726255"/>
            <a:ext cx="3832986" cy="1952052"/>
          </a:xfrm>
        </p:spPr>
        <p:txBody>
          <a:bodyPr/>
          <a:lstStyle/>
          <a:p>
            <a:endParaRPr lang="en-US" sz="1050" dirty="0"/>
          </a:p>
          <a:p>
            <a:r>
              <a:rPr lang="en-US" sz="1050" dirty="0"/>
              <a:t>Top 5 states as per this data for such roles are: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50" dirty="0"/>
              <a:t> New York(19.39%)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50" dirty="0"/>
              <a:t> California(15.%)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50" dirty="0"/>
              <a:t>Texas(6.8%)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50" dirty="0"/>
              <a:t>Georgia(5.3%)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1050" dirty="0"/>
              <a:t>Massachusetts(4.1%)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2728BF-0475-DA48-BA84-4B41DC52737B}"/>
              </a:ext>
            </a:extLst>
          </p:cNvPr>
          <p:cNvSpPr txBox="1"/>
          <p:nvPr/>
        </p:nvSpPr>
        <p:spPr>
          <a:xfrm>
            <a:off x="10223582" y="6654608"/>
            <a:ext cx="18700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" b="1" dirty="0"/>
              <a:t>Data Source: </a:t>
            </a:r>
            <a:r>
              <a:rPr lang="en-US" sz="600" dirty="0">
                <a:hlinkClick r:id="rId3"/>
              </a:rPr>
              <a:t>https://www.linkedin.com/jobs</a:t>
            </a:r>
            <a:endParaRPr lang="en-US" sz="600" b="1" dirty="0"/>
          </a:p>
          <a:p>
            <a:pPr algn="r"/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778867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FB847FF-2768-DB45-8BB1-AA149A66FA28}"/>
              </a:ext>
            </a:extLst>
          </p:cNvPr>
          <p:cNvSpPr/>
          <p:nvPr/>
        </p:nvSpPr>
        <p:spPr>
          <a:xfrm>
            <a:off x="1486637" y="136867"/>
            <a:ext cx="8748744" cy="71264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16FF64-DAC6-EF46-9BE3-AAEF38C70A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637" y="1001707"/>
            <a:ext cx="8595360" cy="571942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DE4B26D-2EAF-0A4E-A4D4-D9860873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6348" y="136867"/>
            <a:ext cx="8925725" cy="667265"/>
          </a:xfrm>
        </p:spPr>
        <p:txBody>
          <a:bodyPr>
            <a:noAutofit/>
          </a:bodyPr>
          <a:lstStyle/>
          <a:p>
            <a:pPr algn="ctr"/>
            <a:r>
              <a:rPr lang="en-US" sz="2800" b="1" dirty="0"/>
              <a:t>2,344 different Companies are looking for such type of roles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E084CC9-7F36-504E-B89A-6662286FD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97961" y="6471592"/>
            <a:ext cx="2619314" cy="386408"/>
          </a:xfrm>
        </p:spPr>
        <p:txBody>
          <a:bodyPr/>
          <a:lstStyle/>
          <a:p>
            <a:pPr algn="r">
              <a:spcBef>
                <a:spcPts val="0"/>
              </a:spcBef>
            </a:pPr>
            <a:r>
              <a:rPr lang="en-US" sz="800" b="1" dirty="0"/>
              <a:t>Graph represents Top 20 recruiters list</a:t>
            </a:r>
          </a:p>
          <a:p>
            <a:pPr algn="r">
              <a:spcBef>
                <a:spcPts val="0"/>
              </a:spcBef>
            </a:pPr>
            <a:r>
              <a:rPr lang="en-US" sz="800" b="1" dirty="0"/>
              <a:t>Data Source: </a:t>
            </a:r>
            <a:r>
              <a:rPr lang="en-US" sz="800" dirty="0">
                <a:hlinkClick r:id="rId4"/>
              </a:rPr>
              <a:t>https://www.linkedin.com/jobs</a:t>
            </a:r>
            <a:endParaRPr lang="en-US" sz="800" b="1" dirty="0"/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92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E4B26D-2EAF-0A4E-A4D4-D98608734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4" y="136867"/>
            <a:ext cx="9742038" cy="541227"/>
          </a:xfrm>
        </p:spPr>
        <p:txBody>
          <a:bodyPr>
            <a:noAutofit/>
          </a:bodyPr>
          <a:lstStyle/>
          <a:p>
            <a:r>
              <a:rPr lang="en-US" sz="2800" b="1" dirty="0"/>
              <a:t>What Skill Sets are desired the most?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0DB3B0-2461-464B-A610-7E7966A50A0E}"/>
              </a:ext>
            </a:extLst>
          </p:cNvPr>
          <p:cNvSpPr txBox="1"/>
          <p:nvPr/>
        </p:nvSpPr>
        <p:spPr>
          <a:xfrm>
            <a:off x="436552" y="3781486"/>
            <a:ext cx="4678189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Top </a:t>
            </a:r>
            <a:r>
              <a:rPr lang="en-US" sz="1400" b="1" dirty="0"/>
              <a:t>5 skills are SQL, Python, Excel, Machine Learning and R for both Data Scientists &amp; Data Analysts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C3103AF-5AC2-9641-8541-0ACD74284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989" y="3249519"/>
            <a:ext cx="5773011" cy="360848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CCDD2A7-8F22-9240-A7C0-BDA0546A5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24" y="678094"/>
            <a:ext cx="11908829" cy="251604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ABFB632-B7E3-E74C-9AA8-BECBE39CB896}"/>
              </a:ext>
            </a:extLst>
          </p:cNvPr>
          <p:cNvSpPr txBox="1"/>
          <p:nvPr/>
        </p:nvSpPr>
        <p:spPr>
          <a:xfrm>
            <a:off x="0" y="6664872"/>
            <a:ext cx="2330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b="1" dirty="0"/>
              <a:t>Data Source: </a:t>
            </a:r>
            <a:r>
              <a:rPr lang="en-US" sz="600" dirty="0">
                <a:hlinkClick r:id="rId5"/>
              </a:rPr>
              <a:t>https://www.linkedin.com/jobs</a:t>
            </a:r>
            <a:endParaRPr lang="en-US" sz="600" b="1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46030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E965761-820B-A24F-9D25-F1CF5B95DD26}"/>
              </a:ext>
            </a:extLst>
          </p:cNvPr>
          <p:cNvSpPr/>
          <p:nvPr/>
        </p:nvSpPr>
        <p:spPr>
          <a:xfrm>
            <a:off x="6240050" y="1897693"/>
            <a:ext cx="5221265" cy="421681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Customized job postings on LinkedIn may bias the data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While scraping top 5 cities for every state were considered due to limitations of 1000 hits per page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Data was scraped on March 3,2020. With Covid’19 situation requirements may have changed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0F74509-210F-2345-AFC6-08E56626AA59}"/>
              </a:ext>
            </a:extLst>
          </p:cNvPr>
          <p:cNvSpPr/>
          <p:nvPr/>
        </p:nvSpPr>
        <p:spPr>
          <a:xfrm>
            <a:off x="6346521" y="271398"/>
            <a:ext cx="4628367" cy="90454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F781701-DEF7-D94B-B67E-ED160B30003A}"/>
              </a:ext>
            </a:extLst>
          </p:cNvPr>
          <p:cNvSpPr/>
          <p:nvPr/>
        </p:nvSpPr>
        <p:spPr>
          <a:xfrm>
            <a:off x="713984" y="300625"/>
            <a:ext cx="4628367" cy="90454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A1CEED8-35E7-C841-BF35-164D47387DB3}"/>
              </a:ext>
            </a:extLst>
          </p:cNvPr>
          <p:cNvSpPr/>
          <p:nvPr/>
        </p:nvSpPr>
        <p:spPr>
          <a:xfrm>
            <a:off x="523233" y="1953930"/>
            <a:ext cx="5063375" cy="416057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8F9054-25E9-AE49-B5FB-EC65928E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6822" y="555859"/>
            <a:ext cx="4465529" cy="394080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Observations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7E18CF7-91C0-3843-B41D-6677F66CA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04" y="2209166"/>
            <a:ext cx="4703447" cy="3742502"/>
          </a:xfrm>
        </p:spPr>
        <p:txBody>
          <a:bodyPr>
            <a:normAutofit/>
          </a:bodyPr>
          <a:lstStyle/>
          <a:p>
            <a:pPr marL="285750" indent="-285750"/>
            <a:r>
              <a:rPr lang="en-US" sz="1400" dirty="0"/>
              <a:t>Data Scientists &amp; Data Analysts are need of the hour</a:t>
            </a:r>
          </a:p>
          <a:p>
            <a:pPr marL="285750" indent="-285750"/>
            <a:r>
              <a:rPr lang="en-US" sz="1400" dirty="0"/>
              <a:t>Columbia University may re-evaluate their course structure</a:t>
            </a:r>
          </a:p>
          <a:p>
            <a:pPr marL="285750" indent="-285750"/>
            <a:r>
              <a:rPr lang="en-US" sz="1400" dirty="0"/>
              <a:t>Focus your job search by filtering based on location preference, Industry Type and Skillset you possess</a:t>
            </a:r>
          </a:p>
          <a:p>
            <a:r>
              <a:rPr lang="en-US" sz="1400" dirty="0"/>
              <a:t>Do employers know their requirement?</a:t>
            </a:r>
          </a:p>
          <a:p>
            <a:pPr lvl="1">
              <a:buFont typeface="Wingdings" pitchFamily="2" charset="2"/>
              <a:buChar char="Ø"/>
            </a:pPr>
            <a:r>
              <a:rPr lang="en-US" sz="1000" dirty="0"/>
              <a:t>Not Really!</a:t>
            </a:r>
          </a:p>
          <a:p>
            <a:pPr lvl="1">
              <a:buFont typeface="Wingdings" pitchFamily="2" charset="2"/>
              <a:buChar char="Ø"/>
            </a:pPr>
            <a:r>
              <a:rPr lang="en-US" sz="1000" dirty="0"/>
              <a:t>Read Job description carefully</a:t>
            </a:r>
          </a:p>
          <a:p>
            <a:r>
              <a:rPr lang="en-US" sz="1400" dirty="0"/>
              <a:t>Thank you LinkedIn for not blocking my IP address!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EC5B43F-02E5-8948-8013-059B84997B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94828" y="400833"/>
            <a:ext cx="4439977" cy="549106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Limitations</a:t>
            </a:r>
          </a:p>
        </p:txBody>
      </p:sp>
    </p:spTree>
    <p:extLst>
      <p:ext uri="{BB962C8B-B14F-4D97-AF65-F5344CB8AC3E}">
        <p14:creationId xmlns:p14="http://schemas.microsoft.com/office/powerpoint/2010/main" val="253362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8F9054-25E9-AE49-B5FB-EC65928E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5739" y="585327"/>
            <a:ext cx="10526845" cy="4066470"/>
          </a:xfrm>
        </p:spPr>
        <p:txBody>
          <a:bodyPr>
            <a:normAutofit/>
          </a:bodyPr>
          <a:lstStyle/>
          <a:p>
            <a:r>
              <a:rPr lang="en-US" sz="6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Conclusion:</a:t>
            </a:r>
          </a:p>
          <a:p>
            <a:r>
              <a:rPr lang="en-US" sz="600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Increase Analytics Budget for Next Fiscal Year</a:t>
            </a:r>
          </a:p>
          <a:p>
            <a:endParaRPr lang="en-US" sz="280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4370EB-2D21-7E4B-8D3D-5BBD5B5C283F}"/>
              </a:ext>
            </a:extLst>
          </p:cNvPr>
          <p:cNvSpPr txBox="1"/>
          <p:nvPr/>
        </p:nvSpPr>
        <p:spPr>
          <a:xfrm>
            <a:off x="10432472" y="6272673"/>
            <a:ext cx="1525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35866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{1CEAE8E0-5D2E-DB45-8365-8B4C77CB1967}tf10001067</Template>
  <TotalTime>3432</TotalTime>
  <Words>315</Words>
  <Application>Microsoft Macintosh PowerPoint</Application>
  <PresentationFormat>Widescreen</PresentationFormat>
  <Paragraphs>61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60% Jobs are for Data Scientists &amp; Data Analysts</vt:lpstr>
      <vt:lpstr>2,344 different Companies are looking for such type of roles</vt:lpstr>
      <vt:lpstr>What Skill Sets are desired the most?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35</cp:revision>
  <dcterms:created xsi:type="dcterms:W3CDTF">2020-04-26T18:54:24Z</dcterms:created>
  <dcterms:modified xsi:type="dcterms:W3CDTF">2020-05-09T23:49:06Z</dcterms:modified>
</cp:coreProperties>
</file>

<file path=docProps/thumbnail.jpeg>
</file>